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667E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286000"/>
            <a:ext cx="11277295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400" b="1">
                <a:solidFill>
                  <a:srgbClr val="FFFFFF"/>
                </a:solidFill>
              </a:defRPr>
            </a:pPr>
            <a:r>
              <a:t>新手主播培训SOP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840480"/>
            <a:ext cx="11277295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800">
                <a:solidFill>
                  <a:srgbClr val="FFFFFF"/>
                </a:solidFill>
              </a:defRPr>
            </a:pPr>
            <a:r>
              <a:t>客服岗起步 → 实习主播岗晋升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667E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65760"/>
            <a:ext cx="1127729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667EEA"/>
                </a:solidFill>
              </a:defRPr>
            </a:pPr>
            <a:r>
              <a:t>核心产品系列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280160"/>
            <a:ext cx="11277295" cy="5303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defRPr sz="2000">
                <a:solidFill>
                  <a:srgbClr val="333333"/>
                </a:solidFill>
              </a:defRPr>
            </a:pPr>
            <a:r>
              <a:t>智能楼梯灯系列：</a:t>
            </a:r>
          </a:p>
          <a:p>
            <a:pPr>
              <a:spcBef>
                <a:spcPts val="1200"/>
              </a:spcBef>
              <a:defRPr sz="2000">
                <a:solidFill>
                  <a:srgbClr val="333333"/>
                </a:solidFill>
              </a:defRPr>
            </a:pPr>
            <a:r>
              <a:t>  • ZM1 (PBL80) - 米家APP控制、智能联动</a:t>
            </a:r>
          </a:p>
          <a:p>
            <a:pPr>
              <a:spcBef>
                <a:spcPts val="1200"/>
              </a:spcBef>
              <a:defRPr sz="2000">
                <a:solidFill>
                  <a:srgbClr val="333333"/>
                </a:solidFill>
              </a:defRPr>
            </a:pPr>
            <a:r>
              <a:t>  • 小程序款 - 无需下载APP、即连即用</a:t>
            </a:r>
          </a:p>
          <a:p>
            <a:pPr>
              <a:spcBef>
                <a:spcPts val="1200"/>
              </a:spcBef>
              <a:defRPr sz="2000">
                <a:solidFill>
                  <a:srgbClr val="333333"/>
                </a:solidFill>
              </a:defRPr>
            </a:pPr>
            <a:r>
              <a:t>  • 五色款 - 五色可选、模式丰富</a:t>
            </a:r>
          </a:p>
          <a:p>
            <a:pPr>
              <a:spcBef>
                <a:spcPts val="1200"/>
              </a:spcBef>
              <a:defRPr sz="2000">
                <a:solidFill>
                  <a:srgbClr val="333333"/>
                </a:solidFill>
              </a:defRPr>
            </a:pPr>
          </a:p>
          <a:p>
            <a:pPr>
              <a:spcBef>
                <a:spcPts val="1200"/>
              </a:spcBef>
              <a:defRPr sz="2000">
                <a:solidFill>
                  <a:srgbClr val="333333"/>
                </a:solidFill>
              </a:defRPr>
            </a:pPr>
            <a:r>
              <a:t>人体感应氛围灯系列：</a:t>
            </a:r>
          </a:p>
          <a:p>
            <a:pPr>
              <a:spcBef>
                <a:spcPts val="1200"/>
              </a:spcBef>
              <a:defRPr sz="2000">
                <a:solidFill>
                  <a:srgbClr val="333333"/>
                </a:solidFill>
              </a:defRPr>
            </a:pPr>
            <a:r>
              <a:t>  • 双边感应款 - 载波专利、起夜微亮</a:t>
            </a:r>
          </a:p>
          <a:p>
            <a:pPr>
              <a:spcBef>
                <a:spcPts val="1200"/>
              </a:spcBef>
              <a:defRPr sz="2000">
                <a:solidFill>
                  <a:srgbClr val="333333"/>
                </a:solidFill>
              </a:defRPr>
            </a:pPr>
            <a:r>
              <a:t>  • 单边感应款 - USB供电、按键控制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1127729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667EEA"/>
                </a:solidFill>
              </a:defRPr>
            </a:pPr>
            <a:r>
              <a:t>客服岗考核标准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57200" y="1280160"/>
          <a:ext cx="11277295" cy="32918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59098"/>
                <a:gridCol w="3759098"/>
                <a:gridCol w="3759099"/>
              </a:tblGrid>
              <a:tr h="548639">
                <a:tc>
                  <a:txBody>
                    <a:bodyPr/>
                    <a:lstStyle/>
                    <a:p>
                      <a:pPr>
                        <a:defRPr b="1" sz="1600">
                          <a:solidFill>
                            <a:srgbClr val="FFFFFF"/>
                          </a:solidFill>
                        </a:defRPr>
                      </a:pPr>
                      <a:r>
                        <a:t>考核内容</a:t>
                      </a:r>
                    </a:p>
                  </a:txBody>
                  <a:tcPr>
                    <a:solidFill>
                      <a:srgbClr val="667E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 sz="1600">
                          <a:solidFill>
                            <a:srgbClr val="FFFFFF"/>
                          </a:solidFill>
                        </a:defRPr>
                      </a:pPr>
                      <a:r>
                        <a:t>分值</a:t>
                      </a:r>
                    </a:p>
                  </a:txBody>
                  <a:tcPr>
                    <a:solidFill>
                      <a:srgbClr val="667E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 sz="1600">
                          <a:solidFill>
                            <a:srgbClr val="FFFFFF"/>
                          </a:solidFill>
                        </a:defRPr>
                      </a:pPr>
                      <a:r>
                        <a:t>及格线</a:t>
                      </a:r>
                    </a:p>
                  </a:txBody>
                  <a:tcPr>
                    <a:solidFill>
                      <a:srgbClr val="667EEA"/>
                    </a:solidFill>
                  </a:tcPr>
                </a:tc>
              </a:tr>
              <a:tr h="548639">
                <a:tc>
                  <a:txBody>
                    <a:bodyPr/>
                    <a:lstStyle/>
                    <a:p>
                      <a:pPr>
                        <a:defRPr sz="1400"/>
                      </a:pPr>
                      <a:r>
                        <a:t>产品知识</a:t>
                      </a:r>
                    </a:p>
                  </a:txBody>
                  <a:tcPr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400"/>
                      </a:pPr>
                      <a:r>
                        <a:t>40分</a:t>
                      </a:r>
                    </a:p>
                  </a:txBody>
                  <a:tcPr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400"/>
                      </a:pPr>
                      <a:r>
                        <a:t>32分</a:t>
                      </a:r>
                    </a:p>
                  </a:txBody>
                  <a:tcPr>
                    <a:solidFill>
                      <a:srgbClr val="F8F9FA"/>
                    </a:solidFill>
                  </a:tcPr>
                </a:tc>
              </a:tr>
              <a:tr h="548639">
                <a:tc>
                  <a:txBody>
                    <a:bodyPr/>
                    <a:lstStyle/>
                    <a:p>
                      <a:pPr>
                        <a:defRPr sz="1400"/>
                      </a:pPr>
                      <a:r>
                        <a:t>话术应用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400"/>
                      </a:pPr>
                      <a:r>
                        <a:t>30分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400"/>
                      </a:pPr>
                      <a:r>
                        <a:t>24分</a:t>
                      </a:r>
                    </a:p>
                  </a:txBody>
                  <a:tcPr/>
                </a:tc>
              </a:tr>
              <a:tr h="548639">
                <a:tc>
                  <a:txBody>
                    <a:bodyPr/>
                    <a:lstStyle/>
                    <a:p>
                      <a:pPr>
                        <a:defRPr sz="1400"/>
                      </a:pPr>
                      <a:r>
                        <a:t>售后流程</a:t>
                      </a:r>
                    </a:p>
                  </a:txBody>
                  <a:tcPr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400"/>
                      </a:pPr>
                      <a:r>
                        <a:t>20分</a:t>
                      </a:r>
                    </a:p>
                  </a:txBody>
                  <a:tcPr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400"/>
                      </a:pPr>
                      <a:r>
                        <a:t>16分</a:t>
                      </a:r>
                    </a:p>
                  </a:txBody>
                  <a:tcPr>
                    <a:solidFill>
                      <a:srgbClr val="F8F9FA"/>
                    </a:solidFill>
                  </a:tcPr>
                </a:tc>
              </a:tr>
              <a:tr h="548639">
                <a:tc>
                  <a:txBody>
                    <a:bodyPr/>
                    <a:lstStyle/>
                    <a:p>
                      <a:pPr>
                        <a:defRPr sz="1400"/>
                      </a:pPr>
                      <a:r>
                        <a:t>企业文化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400"/>
                      </a:pPr>
                      <a:r>
                        <a:t>10分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400"/>
                      </a:pPr>
                      <a:r>
                        <a:t>8分</a:t>
                      </a:r>
                    </a:p>
                  </a:txBody>
                  <a:tcPr/>
                </a:tc>
              </a:tr>
              <a:tr h="548644">
                <a:tc>
                  <a:txBody>
                    <a:bodyPr/>
                    <a:lstStyle/>
                    <a:p>
                      <a:pPr>
                        <a:defRPr sz="1400"/>
                      </a:pPr>
                      <a:r>
                        <a:t>总分</a:t>
                      </a:r>
                    </a:p>
                  </a:txBody>
                  <a:tcPr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400"/>
                      </a:pPr>
                      <a:r>
                        <a:t>100分</a:t>
                      </a:r>
                    </a:p>
                  </a:txBody>
                  <a:tcPr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400"/>
                      </a:pPr>
                      <a:r>
                        <a:t>80分</a:t>
                      </a:r>
                    </a:p>
                  </a:txBody>
                  <a:tcPr>
                    <a:solidFill>
                      <a:srgbClr val="F8F9FA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3657600" cy="6858000"/>
          </a:xfrm>
          <a:prstGeom prst="rect">
            <a:avLst/>
          </a:prstGeom>
          <a:solidFill>
            <a:srgbClr val="764BA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914400" y="22860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7200"/>
            </a:pPr>
            <a:r>
              <a:t>🎥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114800" y="2560320"/>
            <a:ext cx="73152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400" b="1">
                <a:solidFill>
                  <a:srgbClr val="764BA2"/>
                </a:solidFill>
              </a:defRPr>
            </a:pPr>
            <a:r>
              <a:t>第二阶段：实习主播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667E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65760"/>
            <a:ext cx="1127729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667EEA"/>
                </a:solidFill>
              </a:defRPr>
            </a:pPr>
            <a:r>
              <a:t>转岗条件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280160"/>
            <a:ext cx="11277295" cy="5303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defRPr sz="2000">
                <a:solidFill>
                  <a:srgbClr val="333333"/>
                </a:solidFill>
              </a:defRPr>
            </a:pPr>
            <a:r>
              <a:t>• 客服岗考核合格（笔试≥80分，实操达标）</a:t>
            </a:r>
          </a:p>
          <a:p>
            <a:pPr>
              <a:spcBef>
                <a:spcPts val="1200"/>
              </a:spcBef>
              <a:defRPr sz="2000">
                <a:solidFill>
                  <a:srgbClr val="333333"/>
                </a:solidFill>
              </a:defRPr>
            </a:pPr>
            <a:r>
              <a:t>• 个人意愿强烈，愿意从事直播工作</a:t>
            </a:r>
          </a:p>
          <a:p>
            <a:pPr>
              <a:spcBef>
                <a:spcPts val="1200"/>
              </a:spcBef>
              <a:defRPr sz="2000">
                <a:solidFill>
                  <a:srgbClr val="333333"/>
                </a:solidFill>
              </a:defRPr>
            </a:pPr>
            <a:r>
              <a:t>• 通过基础面试（形象、表达能力初筛）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667E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65760"/>
            <a:ext cx="1127729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667EEA"/>
                </a:solidFill>
              </a:defRPr>
            </a:pPr>
            <a:r>
              <a:t>直播话术框架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280160"/>
            <a:ext cx="11277295" cy="5303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defRPr sz="2000">
                <a:solidFill>
                  <a:srgbClr val="333333"/>
                </a:solidFill>
              </a:defRPr>
            </a:pPr>
            <a:r>
              <a:t>开场话术（0-5分钟）：聚人、留人</a:t>
            </a:r>
          </a:p>
          <a:p>
            <a:pPr>
              <a:spcBef>
                <a:spcPts val="1200"/>
              </a:spcBef>
              <a:defRPr sz="2000">
                <a:solidFill>
                  <a:srgbClr val="333333"/>
                </a:solidFill>
              </a:defRPr>
            </a:pPr>
            <a:r>
              <a:t>产品介绍（5-30分钟）：痛点→解决方案→演示→促单</a:t>
            </a:r>
          </a:p>
          <a:p>
            <a:pPr>
              <a:spcBef>
                <a:spcPts val="1200"/>
              </a:spcBef>
              <a:defRPr sz="2000">
                <a:solidFill>
                  <a:srgbClr val="333333"/>
                </a:solidFill>
              </a:defRPr>
            </a:pPr>
            <a:r>
              <a:t>互动话术（全程）：扣1、扣想要、已拍</a:t>
            </a:r>
          </a:p>
          <a:p>
            <a:pPr>
              <a:spcBef>
                <a:spcPts val="1200"/>
              </a:spcBef>
              <a:defRPr sz="2000">
                <a:solidFill>
                  <a:srgbClr val="333333"/>
                </a:solidFill>
              </a:defRPr>
            </a:pPr>
            <a:r>
              <a:t>促单话术：最后X单、今天特价、7天无理由</a:t>
            </a:r>
          </a:p>
          <a:p>
            <a:pPr>
              <a:spcBef>
                <a:spcPts val="1200"/>
              </a:spcBef>
              <a:defRPr sz="2000">
                <a:solidFill>
                  <a:srgbClr val="333333"/>
                </a:solidFill>
              </a:defRPr>
            </a:pPr>
            <a:r>
              <a:t>下播话术：感谢、预告、引导关注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667E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65760"/>
            <a:ext cx="1127729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667EEA"/>
                </a:solidFill>
              </a:defRPr>
            </a:pPr>
            <a:r>
              <a:t>直播违禁词（必背）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280160"/>
            <a:ext cx="11277295" cy="5303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defRPr sz="2000">
                <a:solidFill>
                  <a:srgbClr val="333333"/>
                </a:solidFill>
              </a:defRPr>
            </a:pPr>
            <a:r>
              <a:t>❌ 绝对不能用：</a:t>
            </a:r>
          </a:p>
          <a:p>
            <a:pPr>
              <a:spcBef>
                <a:spcPts val="1200"/>
              </a:spcBef>
              <a:defRPr sz="2000">
                <a:solidFill>
                  <a:srgbClr val="333333"/>
                </a:solidFill>
              </a:defRPr>
            </a:pPr>
            <a:r>
              <a:t>   最、第一、顶级、国家级、万能、永久</a:t>
            </a:r>
          </a:p>
          <a:p>
            <a:pPr>
              <a:spcBef>
                <a:spcPts val="1200"/>
              </a:spcBef>
              <a:defRPr sz="2000">
                <a:solidFill>
                  <a:srgbClr val="333333"/>
                </a:solidFill>
              </a:defRPr>
            </a:pPr>
            <a:r>
              <a:t>   原价、假一罚万、赚钱、投资、回本</a:t>
            </a:r>
          </a:p>
          <a:p>
            <a:pPr>
              <a:spcBef>
                <a:spcPts val="1200"/>
              </a:spcBef>
              <a:defRPr sz="2000">
                <a:solidFill>
                  <a:srgbClr val="333333"/>
                </a:solidFill>
              </a:defRPr>
            </a:pPr>
          </a:p>
          <a:p>
            <a:pPr>
              <a:spcBef>
                <a:spcPts val="1200"/>
              </a:spcBef>
              <a:defRPr sz="2000">
                <a:solidFill>
                  <a:srgbClr val="333333"/>
                </a:solidFill>
              </a:defRPr>
            </a:pPr>
            <a:r>
              <a:t>✅ 替换说法：</a:t>
            </a:r>
          </a:p>
          <a:p>
            <a:pPr>
              <a:spcBef>
                <a:spcPts val="1200"/>
              </a:spcBef>
              <a:defRPr sz="2000">
                <a:solidFill>
                  <a:srgbClr val="333333"/>
                </a:solidFill>
              </a:defRPr>
            </a:pPr>
            <a:r>
              <a:t>   "最好" → "非常好"、"深受用户喜爱"</a:t>
            </a:r>
          </a:p>
          <a:p>
            <a:pPr>
              <a:spcBef>
                <a:spcPts val="1200"/>
              </a:spcBef>
              <a:defRPr sz="2000">
                <a:solidFill>
                  <a:srgbClr val="333333"/>
                </a:solidFill>
              </a:defRPr>
            </a:pPr>
            <a:r>
              <a:t>   "第一" → "名列前茅"、"行业领先"</a:t>
            </a:r>
          </a:p>
          <a:p>
            <a:pPr>
              <a:spcBef>
                <a:spcPts val="1200"/>
              </a:spcBef>
              <a:defRPr sz="2000">
                <a:solidFill>
                  <a:srgbClr val="333333"/>
                </a:solidFill>
              </a:defRPr>
            </a:pPr>
            <a:r>
              <a:t>   "原价199" → "日常价199"、"划线价199"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1127729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667EEA"/>
                </a:solidFill>
              </a:defRPr>
            </a:pPr>
            <a:r>
              <a:t>模拟直播安排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57200" y="1280160"/>
          <a:ext cx="11277295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9323"/>
                <a:gridCol w="2819323"/>
                <a:gridCol w="2819323"/>
                <a:gridCol w="2819326"/>
              </a:tblGrid>
              <a:tr h="548640">
                <a:tc>
                  <a:txBody>
                    <a:bodyPr/>
                    <a:lstStyle/>
                    <a:p>
                      <a:pPr>
                        <a:defRPr b="1" sz="1600">
                          <a:solidFill>
                            <a:srgbClr val="FFFFFF"/>
                          </a:solidFill>
                        </a:defRPr>
                      </a:pPr>
                      <a:r>
                        <a:t>周次</a:t>
                      </a:r>
                    </a:p>
                  </a:txBody>
                  <a:tcPr>
                    <a:solidFill>
                      <a:srgbClr val="667E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 sz="1600">
                          <a:solidFill>
                            <a:srgbClr val="FFFFFF"/>
                          </a:solidFill>
                        </a:defRPr>
                      </a:pPr>
                      <a:r>
                        <a:t>直播时长</a:t>
                      </a:r>
                    </a:p>
                  </a:txBody>
                  <a:tcPr>
                    <a:solidFill>
                      <a:srgbClr val="667E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 sz="1600">
                          <a:solidFill>
                            <a:srgbClr val="FFFFFF"/>
                          </a:solidFill>
                        </a:defRPr>
                      </a:pPr>
                      <a:r>
                        <a:t>观众</a:t>
                      </a:r>
                    </a:p>
                  </a:txBody>
                  <a:tcPr>
                    <a:solidFill>
                      <a:srgbClr val="667E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 sz="1600">
                          <a:solidFill>
                            <a:srgbClr val="FFFFFF"/>
                          </a:solidFill>
                        </a:defRPr>
                      </a:pPr>
                      <a:r>
                        <a:t>要求</a:t>
                      </a:r>
                    </a:p>
                  </a:txBody>
                  <a:tcPr>
                    <a:solidFill>
                      <a:srgbClr val="667EEA"/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>
                        <a:defRPr sz="1400"/>
                      </a:pPr>
                      <a:r>
                        <a:t>第3周</a:t>
                      </a:r>
                    </a:p>
                  </a:txBody>
                  <a:tcPr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400"/>
                      </a:pPr>
                      <a:r>
                        <a:t>30分钟</a:t>
                      </a:r>
                    </a:p>
                  </a:txBody>
                  <a:tcPr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400"/>
                      </a:pPr>
                      <a:r>
                        <a:t>内部同事</a:t>
                      </a:r>
                    </a:p>
                  </a:txBody>
                  <a:tcPr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400"/>
                      </a:pPr>
                      <a:r>
                        <a:t>完整流程走完</a:t>
                      </a:r>
                    </a:p>
                  </a:txBody>
                  <a:tcPr>
                    <a:solidFill>
                      <a:srgbClr val="F8F9FA"/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>
                        <a:defRPr sz="1400"/>
                      </a:pPr>
                      <a:r>
                        <a:t>第4周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400"/>
                      </a:pPr>
                      <a:r>
                        <a:t>1小时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400"/>
                      </a:pPr>
                      <a:r>
                        <a:t>内部同事+亲友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400"/>
                      </a:pPr>
                      <a:r>
                        <a:t>自然流畅，有互动</a:t>
                      </a:r>
                    </a:p>
                  </a:txBody>
                  <a:tcPr/>
                </a:tc>
              </a:tr>
              <a:tr h="548640">
                <a:tc>
                  <a:txBody>
                    <a:bodyPr/>
                    <a:lstStyle/>
                    <a:p>
                      <a:pPr>
                        <a:defRPr sz="1400"/>
                      </a:pPr>
                      <a:r>
                        <a:t>第5周</a:t>
                      </a:r>
                    </a:p>
                  </a:txBody>
                  <a:tcPr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400"/>
                      </a:pPr>
                      <a:r>
                        <a:t>2小时</a:t>
                      </a:r>
                    </a:p>
                  </a:txBody>
                  <a:tcPr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400"/>
                      </a:pPr>
                      <a:r>
                        <a:t>小流量测试</a:t>
                      </a:r>
                    </a:p>
                  </a:txBody>
                  <a:tcPr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400"/>
                      </a:pPr>
                      <a:r>
                        <a:t>能处理突发问题</a:t>
                      </a:r>
                    </a:p>
                  </a:txBody>
                  <a:tcPr>
                    <a:solidFill>
                      <a:srgbClr val="F8F9FA"/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>
                        <a:defRPr sz="1400"/>
                      </a:pPr>
                      <a:r>
                        <a:t>第6周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400"/>
                      </a:pPr>
                      <a:r>
                        <a:t>2小时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400"/>
                      </a:pPr>
                      <a:r>
                        <a:t>正常流量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400"/>
                      </a:pPr>
                      <a:r>
                        <a:t>达到基础GMV目标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1127729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667EEA"/>
                </a:solidFill>
              </a:defRPr>
            </a:pPr>
            <a:r>
              <a:t>转正标准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57200" y="1280160"/>
          <a:ext cx="11277295" cy="32918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59098"/>
                <a:gridCol w="3759098"/>
                <a:gridCol w="3759099"/>
              </a:tblGrid>
              <a:tr h="548639">
                <a:tc>
                  <a:txBody>
                    <a:bodyPr/>
                    <a:lstStyle/>
                    <a:p>
                      <a:pPr>
                        <a:defRPr b="1" sz="1600">
                          <a:solidFill>
                            <a:srgbClr val="FFFFFF"/>
                          </a:solidFill>
                        </a:defRPr>
                      </a:pPr>
                      <a:r>
                        <a:t>条件</a:t>
                      </a:r>
                    </a:p>
                  </a:txBody>
                  <a:tcPr>
                    <a:solidFill>
                      <a:srgbClr val="667E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 sz="1600">
                          <a:solidFill>
                            <a:srgbClr val="FFFFFF"/>
                          </a:solidFill>
                        </a:defRPr>
                      </a:pPr>
                      <a:r>
                        <a:t>要求</a:t>
                      </a:r>
                    </a:p>
                  </a:txBody>
                  <a:tcPr>
                    <a:solidFill>
                      <a:srgbClr val="667E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 sz="1600">
                          <a:solidFill>
                            <a:srgbClr val="FFFFFF"/>
                          </a:solidFill>
                        </a:defRPr>
                      </a:pPr>
                      <a:r>
                        <a:t>说明</a:t>
                      </a:r>
                    </a:p>
                  </a:txBody>
                  <a:tcPr>
                    <a:solidFill>
                      <a:srgbClr val="667EEA"/>
                    </a:solidFill>
                  </a:tcPr>
                </a:tc>
              </a:tr>
              <a:tr h="548639">
                <a:tc>
                  <a:txBody>
                    <a:bodyPr/>
                    <a:lstStyle/>
                    <a:p>
                      <a:pPr>
                        <a:defRPr sz="1400"/>
                      </a:pPr>
                      <a:r>
                        <a:t>理论考试</a:t>
                      </a:r>
                    </a:p>
                  </a:txBody>
                  <a:tcPr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400"/>
                      </a:pPr>
                      <a:r>
                        <a:t>≥ 80分</a:t>
                      </a:r>
                    </a:p>
                  </a:txBody>
                  <a:tcPr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400"/>
                      </a:pPr>
                      <a:r>
                        <a:t>平台规则+话术+产品</a:t>
                      </a:r>
                    </a:p>
                  </a:txBody>
                  <a:tcPr>
                    <a:solidFill>
                      <a:srgbClr val="F8F9FA"/>
                    </a:solidFill>
                  </a:tcPr>
                </a:tc>
              </a:tr>
              <a:tr h="548639">
                <a:tc>
                  <a:txBody>
                    <a:bodyPr/>
                    <a:lstStyle/>
                    <a:p>
                      <a:pPr>
                        <a:defRPr sz="1400"/>
                      </a:pPr>
                      <a:r>
                        <a:t>模拟直播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400"/>
                      </a:pPr>
                      <a:r>
                        <a:t>≥ 80分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400"/>
                      </a:pPr>
                      <a:r>
                        <a:t>综合评分</a:t>
                      </a:r>
                    </a:p>
                  </a:txBody>
                  <a:tcPr/>
                </a:tc>
              </a:tr>
              <a:tr h="548639">
                <a:tc>
                  <a:txBody>
                    <a:bodyPr/>
                    <a:lstStyle/>
                    <a:p>
                      <a:pPr>
                        <a:defRPr sz="1400"/>
                      </a:pPr>
                      <a:r>
                        <a:t>实战直播</a:t>
                      </a:r>
                    </a:p>
                  </a:txBody>
                  <a:tcPr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400"/>
                      </a:pPr>
                      <a:r>
                        <a:t>≥ 20小时</a:t>
                      </a:r>
                    </a:p>
                  </a:txBody>
                  <a:tcPr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400"/>
                      </a:pPr>
                      <a:r>
                        <a:t>真实流量</a:t>
                      </a:r>
                    </a:p>
                  </a:txBody>
                  <a:tcPr>
                    <a:solidFill>
                      <a:srgbClr val="F8F9FA"/>
                    </a:solidFill>
                  </a:tcPr>
                </a:tc>
              </a:tr>
              <a:tr h="548639">
                <a:tc>
                  <a:txBody>
                    <a:bodyPr/>
                    <a:lstStyle/>
                    <a:p>
                      <a:pPr>
                        <a:defRPr sz="1400"/>
                      </a:pPr>
                      <a:r>
                        <a:t>业绩指标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400"/>
                      </a:pPr>
                      <a:r>
                        <a:t>场均GMV≥500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400"/>
                      </a:pPr>
                      <a:r>
                        <a:t>连续3场达标</a:t>
                      </a:r>
                    </a:p>
                  </a:txBody>
                  <a:tcPr/>
                </a:tc>
              </a:tr>
              <a:tr h="548644">
                <a:tc>
                  <a:txBody>
                    <a:bodyPr/>
                    <a:lstStyle/>
                    <a:p>
                      <a:pPr>
                        <a:defRPr sz="1400"/>
                      </a:pPr>
                      <a:r>
                        <a:t>导师推荐</a:t>
                      </a:r>
                    </a:p>
                  </a:txBody>
                  <a:tcPr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400"/>
                      </a:pPr>
                      <a:r>
                        <a:t>通过</a:t>
                      </a:r>
                    </a:p>
                  </a:txBody>
                  <a:tcPr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400"/>
                      </a:pPr>
                      <a:r>
                        <a:t>主管+导师双重认可</a:t>
                      </a:r>
                    </a:p>
                  </a:txBody>
                  <a:tcPr>
                    <a:solidFill>
                      <a:srgbClr val="F8F9FA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3657600" cy="6858000"/>
          </a:xfrm>
          <a:prstGeom prst="rect">
            <a:avLst/>
          </a:prstGeom>
          <a:solidFill>
            <a:srgbClr val="764BA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914400" y="22860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7200"/>
            </a:pPr>
            <a:r>
              <a:t>🎁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114800" y="2560320"/>
            <a:ext cx="73152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400" b="1">
                <a:solidFill>
                  <a:srgbClr val="764BA2"/>
                </a:solidFill>
              </a:defRPr>
            </a:pPr>
            <a:r>
              <a:t>激励机制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1127729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667EEA"/>
                </a:solidFill>
              </a:defRPr>
            </a:pPr>
            <a:r>
              <a:t>奖励设置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57200" y="1280160"/>
          <a:ext cx="11277295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59098"/>
                <a:gridCol w="3759098"/>
                <a:gridCol w="3759099"/>
              </a:tblGrid>
              <a:tr h="548640">
                <a:tc>
                  <a:txBody>
                    <a:bodyPr/>
                    <a:lstStyle/>
                    <a:p>
                      <a:pPr>
                        <a:defRPr b="1" sz="1600">
                          <a:solidFill>
                            <a:srgbClr val="FFFFFF"/>
                          </a:solidFill>
                        </a:defRPr>
                      </a:pPr>
                      <a:r>
                        <a:t>激励项</a:t>
                      </a:r>
                    </a:p>
                  </a:txBody>
                  <a:tcPr>
                    <a:solidFill>
                      <a:srgbClr val="667E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 sz="1600">
                          <a:solidFill>
                            <a:srgbClr val="FFFFFF"/>
                          </a:solidFill>
                        </a:defRPr>
                      </a:pPr>
                      <a:r>
                        <a:t>条件</a:t>
                      </a:r>
                    </a:p>
                  </a:txBody>
                  <a:tcPr>
                    <a:solidFill>
                      <a:srgbClr val="667E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 sz="1600">
                          <a:solidFill>
                            <a:srgbClr val="FFFFFF"/>
                          </a:solidFill>
                        </a:defRPr>
                      </a:pPr>
                      <a:r>
                        <a:t>奖励</a:t>
                      </a:r>
                    </a:p>
                  </a:txBody>
                  <a:tcPr>
                    <a:solidFill>
                      <a:srgbClr val="667EEA"/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>
                        <a:defRPr sz="1400"/>
                      </a:pPr>
                      <a:r>
                        <a:t>优秀学员</a:t>
                      </a:r>
                    </a:p>
                  </a:txBody>
                  <a:tcPr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400"/>
                      </a:pPr>
                      <a:r>
                        <a:t>各阶段考核第一名</a:t>
                      </a:r>
                    </a:p>
                  </a:txBody>
                  <a:tcPr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400"/>
                      </a:pPr>
                      <a:r>
                        <a:t>奖金200元</a:t>
                      </a:r>
                    </a:p>
                  </a:txBody>
                  <a:tcPr>
                    <a:solidFill>
                      <a:srgbClr val="F8F9FA"/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>
                        <a:defRPr sz="1400"/>
                      </a:pPr>
                      <a:r>
                        <a:t>提前转正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400"/>
                      </a:pPr>
                      <a:r>
                        <a:t>提前1周以上转正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400"/>
                      </a:pPr>
                      <a:r>
                        <a:t>奖金300元</a:t>
                      </a:r>
                    </a:p>
                  </a:txBody>
                  <a:tcPr/>
                </a:tc>
              </a:tr>
              <a:tr h="548640">
                <a:tc>
                  <a:txBody>
                    <a:bodyPr/>
                    <a:lstStyle/>
                    <a:p>
                      <a:pPr>
                        <a:defRPr sz="1400"/>
                      </a:pPr>
                      <a:r>
                        <a:t>业绩突破</a:t>
                      </a:r>
                    </a:p>
                  </a:txBody>
                  <a:tcPr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400"/>
                      </a:pPr>
                      <a:r>
                        <a:t>首月GMV破万</a:t>
                      </a:r>
                    </a:p>
                  </a:txBody>
                  <a:tcPr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400"/>
                      </a:pPr>
                      <a:r>
                        <a:t>奖金500元</a:t>
                      </a:r>
                    </a:p>
                  </a:txBody>
                  <a:tcPr>
                    <a:solidFill>
                      <a:srgbClr val="F8F9FA"/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>
                        <a:defRPr sz="1400"/>
                      </a:pPr>
                      <a:r>
                        <a:t>持续成长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400"/>
                      </a:pPr>
                      <a:r>
                        <a:t>月度业绩TOP3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400"/>
                      </a:pPr>
                      <a:r>
                        <a:t>额外提成奖励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3657600" cy="6858000"/>
          </a:xfrm>
          <a:prstGeom prst="rect">
            <a:avLst/>
          </a:prstGeom>
          <a:solidFill>
            <a:srgbClr val="764BA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914400" y="22860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7200"/>
            </a:pPr>
            <a:r>
              <a:t>💡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114800" y="2560320"/>
            <a:ext cx="73152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400" b="1">
                <a:solidFill>
                  <a:srgbClr val="764BA2"/>
                </a:solidFill>
              </a:defRPr>
            </a:pPr>
            <a:r>
              <a:t>核心理念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3657600" cy="6858000"/>
          </a:xfrm>
          <a:prstGeom prst="rect">
            <a:avLst/>
          </a:prstGeom>
          <a:solidFill>
            <a:srgbClr val="764BA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914400" y="22860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7200"/>
            </a:pPr>
            <a:r>
              <a:t>👨‍🏫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114800" y="2560320"/>
            <a:ext cx="73152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400" b="1">
                <a:solidFill>
                  <a:srgbClr val="764BA2"/>
                </a:solidFill>
              </a:defRPr>
            </a:pPr>
            <a:r>
              <a:t>导师配置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1127729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667EEA"/>
                </a:solidFill>
              </a:defRPr>
            </a:pPr>
            <a:r>
              <a:t>导师分工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57200" y="1280160"/>
          <a:ext cx="11277295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59098"/>
                <a:gridCol w="3759098"/>
                <a:gridCol w="3759099"/>
              </a:tblGrid>
              <a:tr h="548640">
                <a:tc>
                  <a:txBody>
                    <a:bodyPr/>
                    <a:lstStyle/>
                    <a:p>
                      <a:pPr>
                        <a:defRPr b="1" sz="1600">
                          <a:solidFill>
                            <a:srgbClr val="FFFFFF"/>
                          </a:solidFill>
                        </a:defRPr>
                      </a:pPr>
                      <a:r>
                        <a:t>阶段</a:t>
                      </a:r>
                    </a:p>
                  </a:txBody>
                  <a:tcPr>
                    <a:solidFill>
                      <a:srgbClr val="667E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 sz="1600">
                          <a:solidFill>
                            <a:srgbClr val="FFFFFF"/>
                          </a:solidFill>
                        </a:defRPr>
                      </a:pPr>
                      <a:r>
                        <a:t>导师</a:t>
                      </a:r>
                    </a:p>
                  </a:txBody>
                  <a:tcPr>
                    <a:solidFill>
                      <a:srgbClr val="667E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 sz="1600">
                          <a:solidFill>
                            <a:srgbClr val="FFFFFF"/>
                          </a:solidFill>
                        </a:defRPr>
                      </a:pPr>
                      <a:r>
                        <a:t>职责</a:t>
                      </a:r>
                    </a:p>
                  </a:txBody>
                  <a:tcPr>
                    <a:solidFill>
                      <a:srgbClr val="667EEA"/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>
                        <a:defRPr sz="1400"/>
                      </a:pPr>
                      <a:r>
                        <a:t>客服岗</a:t>
                      </a:r>
                    </a:p>
                  </a:txBody>
                  <a:tcPr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400"/>
                      </a:pPr>
                      <a:r>
                        <a:t>资深客服（郑雅文/李润雄）</a:t>
                      </a:r>
                    </a:p>
                  </a:txBody>
                  <a:tcPr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400"/>
                      </a:pPr>
                      <a:r>
                        <a:t>日常指导、问题解答</a:t>
                      </a:r>
                    </a:p>
                  </a:txBody>
                  <a:tcPr>
                    <a:solidFill>
                      <a:srgbClr val="F8F9FA"/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>
                        <a:defRPr sz="1400"/>
                      </a:pPr>
                      <a:r>
                        <a:t>实习主播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400"/>
                      </a:pPr>
                      <a:r>
                        <a:t>资深主播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400"/>
                      </a:pPr>
                      <a:r>
                        <a:t>话术指导、模拟点评</a:t>
                      </a:r>
                    </a:p>
                  </a:txBody>
                  <a:tcPr/>
                </a:tc>
              </a:tr>
              <a:tr h="548640">
                <a:tc>
                  <a:txBody>
                    <a:bodyPr/>
                    <a:lstStyle/>
                    <a:p>
                      <a:pPr>
                        <a:defRPr sz="1400"/>
                      </a:pPr>
                      <a:r>
                        <a:t>全程</a:t>
                      </a:r>
                    </a:p>
                  </a:txBody>
                  <a:tcPr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400"/>
                      </a:pPr>
                      <a:r>
                        <a:t>张天伟</a:t>
                      </a:r>
                    </a:p>
                  </a:txBody>
                  <a:tcPr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400"/>
                      </a:pPr>
                      <a:r>
                        <a:t>进度把控、考核评定</a:t>
                      </a:r>
                    </a:p>
                  </a:txBody>
                  <a:tcPr>
                    <a:solidFill>
                      <a:srgbClr val="F8F9FA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764BA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560320"/>
            <a:ext cx="11277295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6000" b="1">
                <a:solidFill>
                  <a:srgbClr val="FFFFFF"/>
                </a:solidFill>
              </a:defRPr>
            </a:pPr>
            <a:r>
              <a:t>谢谢观看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4114800"/>
            <a:ext cx="11277295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800">
                <a:solidFill>
                  <a:srgbClr val="FFFFFF"/>
                </a:solidFill>
              </a:defRPr>
            </a:pPr>
            <a:r>
              <a:t>智步抖音运营部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667E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65760"/>
            <a:ext cx="1127729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667EEA"/>
                </a:solidFill>
              </a:defRPr>
            </a:pPr>
            <a:r>
              <a:t>培养理念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280160"/>
            <a:ext cx="11277295" cy="5303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defRPr sz="2000">
                <a:solidFill>
                  <a:srgbClr val="333333"/>
                </a:solidFill>
              </a:defRPr>
            </a:pPr>
            <a:r>
              <a:t>"先懂产品，再懂销售，最后懂直播"</a:t>
            </a:r>
          </a:p>
          <a:p>
            <a:pPr>
              <a:spcBef>
                <a:spcPts val="1200"/>
              </a:spcBef>
              <a:defRPr sz="2000">
                <a:solidFill>
                  <a:srgbClr val="333333"/>
                </a:solidFill>
              </a:defRPr>
            </a:pPr>
          </a:p>
          <a:p>
            <a:pPr>
              <a:spcBef>
                <a:spcPts val="1200"/>
              </a:spcBef>
              <a:defRPr sz="2000">
                <a:solidFill>
                  <a:srgbClr val="333333"/>
                </a:solidFill>
              </a:defRPr>
            </a:pPr>
            <a:r>
              <a:t>• 新手主播先从客服岗位做起</a:t>
            </a:r>
          </a:p>
          <a:p>
            <a:pPr>
              <a:spcBef>
                <a:spcPts val="1200"/>
              </a:spcBef>
              <a:defRPr sz="2000">
                <a:solidFill>
                  <a:srgbClr val="333333"/>
                </a:solidFill>
              </a:defRPr>
            </a:pPr>
            <a:r>
              <a:t>• 通过实际接触客户问题，快速掌握产品知识</a:t>
            </a:r>
          </a:p>
          <a:p>
            <a:pPr>
              <a:spcBef>
                <a:spcPts val="1200"/>
              </a:spcBef>
              <a:defRPr sz="2000">
                <a:solidFill>
                  <a:srgbClr val="333333"/>
                </a:solidFill>
              </a:defRPr>
            </a:pPr>
            <a:r>
              <a:t>• 了解客户痛点和话术技巧</a:t>
            </a:r>
          </a:p>
          <a:p>
            <a:pPr>
              <a:spcBef>
                <a:spcPts val="1200"/>
              </a:spcBef>
              <a:defRPr sz="2000">
                <a:solidFill>
                  <a:srgbClr val="333333"/>
                </a:solidFill>
              </a:defRPr>
            </a:pPr>
            <a:r>
              <a:t>• 为后续直播打下坚实基础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3657600" cy="6858000"/>
          </a:xfrm>
          <a:prstGeom prst="rect">
            <a:avLst/>
          </a:prstGeom>
          <a:solidFill>
            <a:srgbClr val="764BA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914400" y="22860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7200"/>
            </a:pPr>
            <a:r>
              <a:t>🛤️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114800" y="2560320"/>
            <a:ext cx="73152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400" b="1">
                <a:solidFill>
                  <a:srgbClr val="764BA2"/>
                </a:solidFill>
              </a:defRPr>
            </a:pPr>
            <a:r>
              <a:t>培养路径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1127729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667EEA"/>
                </a:solidFill>
              </a:defRPr>
            </a:pPr>
            <a:r>
              <a:t>双阶段培养路径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457200" y="1828800"/>
            <a:ext cx="3484778" cy="2743200"/>
          </a:xfrm>
          <a:prstGeom prst="roundRect">
            <a:avLst/>
          </a:prstGeom>
          <a:solidFill>
            <a:srgbClr val="667E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2103120"/>
            <a:ext cx="3484778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600">
                <a:solidFill>
                  <a:srgbClr val="FFFFFF"/>
                </a:solidFill>
              </a:defRPr>
            </a:pPr>
            <a:r>
              <a:t>第一阶段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2651760"/>
            <a:ext cx="3484778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400" b="1">
                <a:solidFill>
                  <a:srgbClr val="FFFFFF"/>
                </a:solidFill>
              </a:defRPr>
            </a:pPr>
            <a:r>
              <a:t>客服岗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3474720"/>
            <a:ext cx="3484778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FFFFFF"/>
                </a:solidFill>
              </a:defRPr>
            </a:pPr>
            <a:r>
              <a:t>2-4周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987698" y="2926080"/>
            <a:ext cx="4572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>
                <a:solidFill>
                  <a:srgbClr val="667EEA"/>
                </a:solidFill>
              </a:defRPr>
            </a:pPr>
            <a:r>
              <a:t>→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216298" y="1828800"/>
            <a:ext cx="3484778" cy="2743200"/>
          </a:xfrm>
          <a:prstGeom prst="roundRect">
            <a:avLst/>
          </a:prstGeom>
          <a:solidFill>
            <a:srgbClr val="764BA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216298" y="2103120"/>
            <a:ext cx="3484778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600">
                <a:solidFill>
                  <a:srgbClr val="FFFFFF"/>
                </a:solidFill>
              </a:defRPr>
            </a:pPr>
            <a:r>
              <a:t>第二阶段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216298" y="2651760"/>
            <a:ext cx="3484778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400" b="1">
                <a:solidFill>
                  <a:srgbClr val="FFFFFF"/>
                </a:solidFill>
              </a:defRPr>
            </a:pPr>
            <a:r>
              <a:t>实习主播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216298" y="3474720"/>
            <a:ext cx="3484778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FFFFFF"/>
                </a:solidFill>
              </a:defRPr>
            </a:pPr>
            <a:r>
              <a:t>4-8周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746796" y="2926080"/>
            <a:ext cx="4572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>
                <a:solidFill>
                  <a:srgbClr val="667EEA"/>
                </a:solidFill>
              </a:defRPr>
            </a:pPr>
            <a:r>
              <a:t>→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975396" y="1828800"/>
            <a:ext cx="3484778" cy="2743200"/>
          </a:xfrm>
          <a:prstGeom prst="roundRect">
            <a:avLst/>
          </a:prstGeom>
          <a:solidFill>
            <a:srgbClr val="FAAD1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7975396" y="2103120"/>
            <a:ext cx="3484778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600">
                <a:solidFill>
                  <a:srgbClr val="FFFFFF"/>
                </a:solidFill>
              </a:defRPr>
            </a:pPr>
            <a:r>
              <a:t>第三阶段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975396" y="2651760"/>
            <a:ext cx="3484778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400" b="1">
                <a:solidFill>
                  <a:srgbClr val="FFFFFF"/>
                </a:solidFill>
              </a:defRPr>
            </a:pPr>
            <a:r>
              <a:t>正式主播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975396" y="3474720"/>
            <a:ext cx="3484778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FFFFFF"/>
                </a:solidFill>
              </a:defRPr>
            </a:pPr>
            <a:r>
              <a:t>持续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667E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65760"/>
            <a:ext cx="1127729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667EEA"/>
                </a:solidFill>
              </a:defRPr>
            </a:pPr>
            <a:r>
              <a:t>培训周期总览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280160"/>
            <a:ext cx="11277295" cy="5303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defRPr sz="2000">
                <a:solidFill>
                  <a:srgbClr val="333333"/>
                </a:solidFill>
              </a:defRPr>
            </a:pPr>
            <a:r>
              <a:t>客服岗（2-4周）：掌握产品知识、熟悉客户需求 → 笔试+实操+质检</a:t>
            </a:r>
          </a:p>
          <a:p>
            <a:pPr>
              <a:spcBef>
                <a:spcPts val="1200"/>
              </a:spcBef>
              <a:defRPr sz="2000">
                <a:solidFill>
                  <a:srgbClr val="333333"/>
                </a:solidFill>
              </a:defRPr>
            </a:pPr>
          </a:p>
          <a:p>
            <a:pPr>
              <a:spcBef>
                <a:spcPts val="1200"/>
              </a:spcBef>
              <a:defRPr sz="2000">
                <a:solidFill>
                  <a:srgbClr val="333333"/>
                </a:solidFill>
              </a:defRPr>
            </a:pPr>
            <a:r>
              <a:t>实习主播（4-8周）：掌握直播技能、能独立开播 → 模拟直播+跟播考核</a:t>
            </a:r>
          </a:p>
          <a:p>
            <a:pPr>
              <a:spcBef>
                <a:spcPts val="1200"/>
              </a:spcBef>
              <a:defRPr sz="2000">
                <a:solidFill>
                  <a:srgbClr val="333333"/>
                </a:solidFill>
              </a:defRPr>
            </a:pPr>
          </a:p>
          <a:p>
            <a:pPr>
              <a:spcBef>
                <a:spcPts val="1200"/>
              </a:spcBef>
              <a:defRPr sz="2000">
                <a:solidFill>
                  <a:srgbClr val="333333"/>
                </a:solidFill>
              </a:defRPr>
            </a:pPr>
            <a:r>
              <a:t>正式主播（持续）：业绩达标、持续成长 → 月度GMV+留存率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3657600" cy="6858000"/>
          </a:xfrm>
          <a:prstGeom prst="rect">
            <a:avLst/>
          </a:prstGeom>
          <a:solidFill>
            <a:srgbClr val="764BA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914400" y="22860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7200"/>
            </a:pPr>
            <a:r>
              <a:t>🎧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114800" y="2560320"/>
            <a:ext cx="73152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400" b="1">
                <a:solidFill>
                  <a:srgbClr val="764BA2"/>
                </a:solidFill>
              </a:defRPr>
            </a:pPr>
            <a:r>
              <a:t>第一阶段：客服岗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667E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65760"/>
            <a:ext cx="1127729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667EEA"/>
                </a:solidFill>
              </a:defRPr>
            </a:pPr>
            <a:r>
              <a:t>客服岗培训目标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280160"/>
            <a:ext cx="11277295" cy="5303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defRPr sz="2000">
                <a:solidFill>
                  <a:srgbClr val="333333"/>
                </a:solidFill>
              </a:defRPr>
            </a:pPr>
            <a:r>
              <a:t>• 熟练掌握智步全系列产品知识</a:t>
            </a:r>
          </a:p>
          <a:p>
            <a:pPr>
              <a:spcBef>
                <a:spcPts val="1200"/>
              </a:spcBef>
              <a:defRPr sz="2000">
                <a:solidFill>
                  <a:srgbClr val="333333"/>
                </a:solidFill>
              </a:defRPr>
            </a:pPr>
            <a:r>
              <a:t>• 独立处理90%以上的客户咨询</a:t>
            </a:r>
          </a:p>
          <a:p>
            <a:pPr>
              <a:spcBef>
                <a:spcPts val="1200"/>
              </a:spcBef>
              <a:defRPr sz="2000">
                <a:solidFill>
                  <a:srgbClr val="333333"/>
                </a:solidFill>
              </a:defRPr>
            </a:pPr>
            <a:r>
              <a:t>• 准确记录和反馈客户常见问题</a:t>
            </a:r>
          </a:p>
          <a:p>
            <a:pPr>
              <a:spcBef>
                <a:spcPts val="1200"/>
              </a:spcBef>
              <a:defRPr sz="2000">
                <a:solidFill>
                  <a:srgbClr val="333333"/>
                </a:solidFill>
              </a:defRPr>
            </a:pPr>
            <a:r>
              <a:t>• 具备良好的沟通技巧和服务意识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1127729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667EEA"/>
                </a:solidFill>
              </a:defRPr>
            </a:pPr>
            <a:r>
              <a:t>培训内容模块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57200" y="1280160"/>
          <a:ext cx="11277295" cy="32918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59098"/>
                <a:gridCol w="3759098"/>
                <a:gridCol w="3759099"/>
              </a:tblGrid>
              <a:tr h="548639">
                <a:tc>
                  <a:txBody>
                    <a:bodyPr/>
                    <a:lstStyle/>
                    <a:p>
                      <a:pPr>
                        <a:defRPr b="1" sz="1600">
                          <a:solidFill>
                            <a:srgbClr val="FFFFFF"/>
                          </a:solidFill>
                        </a:defRPr>
                      </a:pPr>
                      <a:r>
                        <a:t>模块</a:t>
                      </a:r>
                    </a:p>
                  </a:txBody>
                  <a:tcPr>
                    <a:solidFill>
                      <a:srgbClr val="667E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 sz="1600">
                          <a:solidFill>
                            <a:srgbClr val="FFFFFF"/>
                          </a:solidFill>
                        </a:defRPr>
                      </a:pPr>
                      <a:r>
                        <a:t>内容</a:t>
                      </a:r>
                    </a:p>
                  </a:txBody>
                  <a:tcPr>
                    <a:solidFill>
                      <a:srgbClr val="667E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 sz="1600">
                          <a:solidFill>
                            <a:srgbClr val="FFFFFF"/>
                          </a:solidFill>
                        </a:defRPr>
                      </a:pPr>
                      <a:r>
                        <a:t>周期</a:t>
                      </a:r>
                    </a:p>
                  </a:txBody>
                  <a:tcPr>
                    <a:solidFill>
                      <a:srgbClr val="667EEA"/>
                    </a:solidFill>
                  </a:tcPr>
                </a:tc>
              </a:tr>
              <a:tr h="548639">
                <a:tc>
                  <a:txBody>
                    <a:bodyPr/>
                    <a:lstStyle/>
                    <a:p>
                      <a:pPr>
                        <a:defRPr sz="1400"/>
                      </a:pPr>
                      <a:r>
                        <a:t>模块一</a:t>
                      </a:r>
                    </a:p>
                  </a:txBody>
                  <a:tcPr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400"/>
                      </a:pPr>
                      <a:r>
                        <a:t>公司&amp;品牌认知</a:t>
                      </a:r>
                    </a:p>
                  </a:txBody>
                  <a:tcPr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400"/>
                      </a:pPr>
                      <a:r>
                        <a:t>第1天</a:t>
                      </a:r>
                    </a:p>
                  </a:txBody>
                  <a:tcPr>
                    <a:solidFill>
                      <a:srgbClr val="F8F9FA"/>
                    </a:solidFill>
                  </a:tcPr>
                </a:tc>
              </a:tr>
              <a:tr h="548639">
                <a:tc>
                  <a:txBody>
                    <a:bodyPr/>
                    <a:lstStyle/>
                    <a:p>
                      <a:pPr>
                        <a:defRPr sz="1400"/>
                      </a:pPr>
                      <a:r>
                        <a:t>模块二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400"/>
                      </a:pPr>
                      <a:r>
                        <a:t>产品知识深度培训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400"/>
                      </a:pPr>
                      <a:r>
                        <a:t>第2-5天</a:t>
                      </a:r>
                    </a:p>
                  </a:txBody>
                  <a:tcPr/>
                </a:tc>
              </a:tr>
              <a:tr h="548639">
                <a:tc>
                  <a:txBody>
                    <a:bodyPr/>
                    <a:lstStyle/>
                    <a:p>
                      <a:pPr>
                        <a:defRPr sz="1400"/>
                      </a:pPr>
                      <a:r>
                        <a:t>模块三</a:t>
                      </a:r>
                    </a:p>
                  </a:txBody>
                  <a:tcPr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400"/>
                      </a:pPr>
                      <a:r>
                        <a:t>客服系统操作</a:t>
                      </a:r>
                    </a:p>
                  </a:txBody>
                  <a:tcPr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400"/>
                      </a:pPr>
                      <a:r>
                        <a:t>第6-7天</a:t>
                      </a:r>
                    </a:p>
                  </a:txBody>
                  <a:tcPr>
                    <a:solidFill>
                      <a:srgbClr val="F8F9FA"/>
                    </a:solidFill>
                  </a:tcPr>
                </a:tc>
              </a:tr>
              <a:tr h="548639">
                <a:tc>
                  <a:txBody>
                    <a:bodyPr/>
                    <a:lstStyle/>
                    <a:p>
                      <a:pPr>
                        <a:defRPr sz="1400"/>
                      </a:pPr>
                      <a:r>
                        <a:t>模块四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400"/>
                      </a:pPr>
                      <a:r>
                        <a:t>话术与沟通技巧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400"/>
                      </a:pPr>
                      <a:r>
                        <a:t>第8-10天</a:t>
                      </a:r>
                    </a:p>
                  </a:txBody>
                  <a:tcPr/>
                </a:tc>
              </a:tr>
              <a:tr h="548644">
                <a:tc>
                  <a:txBody>
                    <a:bodyPr/>
                    <a:lstStyle/>
                    <a:p>
                      <a:pPr>
                        <a:defRPr sz="1400"/>
                      </a:pPr>
                      <a:r>
                        <a:t>模块五</a:t>
                      </a:r>
                    </a:p>
                  </a:txBody>
                  <a:tcPr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400"/>
                      </a:pPr>
                      <a:r>
                        <a:t>实战演练</a:t>
                      </a:r>
                    </a:p>
                  </a:txBody>
                  <a:tcPr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400"/>
                      </a:pPr>
                      <a:r>
                        <a:t>第11-14天</a:t>
                      </a:r>
                    </a:p>
                  </a:txBody>
                  <a:tcPr>
                    <a:solidFill>
                      <a:srgbClr val="F8F9FA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